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notesSlides/notesSlide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3.xml.rels" ContentType="application/vnd.openxmlformats-package.relationship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media/image7.png" ContentType="image/png"/>
  <Override PartName="/ppt/media/image2.png" ContentType="image/png"/>
  <Override PartName="/ppt/media/image1.jpeg" ContentType="image/jpeg"/>
  <Override PartName="/ppt/media/image6.png" ContentType="image/png"/>
  <Override PartName="/ppt/media/image3.jpeg" ContentType="image/jpeg"/>
  <Override PartName="/ppt/media/image4.png" ContentType="image/png"/>
  <Override PartName="/ppt/media/image5.jpeg" ContentType="image/jpe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
</Relationships>
</file>

<file path=ppt/media/image1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B9C6CED7-8FD8-45C5-83C6-8CF78CECAA68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0" i="1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is a template that you can customize for your Build Your Own WebExtension Add-on event. 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i="1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Insert your name on this slide. You can start our event with a simple introduction: </a:t>
            </a: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b="0" i="1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Welcome to the [name of event]! I am [name]. Today, we are going to customize our Firefox browsers by developing our own add-ons.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0" i="1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Encourage participants to continue developing add-ons and join the Mozilla community in conversations. 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0" i="1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corresponds with the second part of the activity. 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0" i="1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Customize based on what you would like to discuss during this meeting. 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Suggested introduction: </a:t>
            </a:r>
            <a:r>
              <a:rPr b="0" i="1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Add-ons are a great way to add extra features to your browser, like blocking time-wasting websites during study hours, or turning images into cat pictures. With WebExtensions APIs, it’s now easier to create add-ons that are compatible with Firefox, Chrome, and Opera. Add-ons help keep users in control of their online experience, so your support in building them and the community around them matter.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15000"/>
              </a:lnSpc>
            </a:pP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/>
          <a:p>
            <a:pPr>
              <a:lnSpc>
                <a:spcPct val="100000"/>
              </a:lnSpc>
            </a:pPr>
            <a:r>
              <a:rPr b="0" i="1" lang="en-US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corresponds with the second part of the activity. </a:t>
            </a:r>
            <a:endParaRPr b="0" lang="en-US" sz="1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191520" y="1583280"/>
            <a:ext cx="8747640" cy="5376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191520" y="1583280"/>
            <a:ext cx="8747640" cy="5376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91520" y="1583280"/>
            <a:ext cx="8747640" cy="5376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jpe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5.jpe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Shape 9" descr=""/>
          <p:cNvPicPr/>
          <p:nvPr/>
        </p:nvPicPr>
        <p:blipFill>
          <a:blip r:embed="rId3"/>
          <a:stretch/>
        </p:blipFill>
        <p:spPr>
          <a:xfrm>
            <a:off x="8300880" y="4321440"/>
            <a:ext cx="551520" cy="54360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91520" y="1583280"/>
            <a:ext cx="8747640" cy="1159560"/>
          </a:xfrm>
          <a:prstGeom prst="rect">
            <a:avLst/>
          </a:prstGeom>
        </p:spPr>
        <p:txBody>
          <a:bodyPr tIns="91440" bIns="91440" anchor="b"/>
          <a:p>
            <a:r>
              <a:rPr b="0" lang="en-US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sldNum"/>
          </p:nvPr>
        </p:nvSpPr>
        <p:spPr>
          <a:xfrm>
            <a:off x="8601120" y="433476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E3584165-A66C-4379-A705-C6761904ED78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Shape 9" descr=""/>
          <p:cNvPicPr/>
          <p:nvPr/>
        </p:nvPicPr>
        <p:blipFill>
          <a:blip r:embed="rId3"/>
          <a:stretch/>
        </p:blipFill>
        <p:spPr>
          <a:xfrm>
            <a:off x="8300880" y="4321440"/>
            <a:ext cx="551520" cy="543600"/>
          </a:xfrm>
          <a:prstGeom prst="rect">
            <a:avLst/>
          </a:prstGeom>
          <a:ln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4640" y="2880"/>
            <a:ext cx="9028800" cy="652680"/>
          </a:xfrm>
          <a:prstGeom prst="rect">
            <a:avLst/>
          </a:prstGeom>
        </p:spPr>
        <p:txBody>
          <a:bodyPr tIns="91440" bIns="91440"/>
          <a:p>
            <a:r>
              <a:rPr b="0" lang="en-US" sz="27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938160"/>
            <a:ext cx="8229240" cy="346104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sldNum"/>
          </p:nvPr>
        </p:nvSpPr>
        <p:spPr>
          <a:xfrm>
            <a:off x="8601120" y="433476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7B8E7BA5-3190-46B6-89E0-20E7BF57B991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Shape 9" descr=""/>
          <p:cNvPicPr/>
          <p:nvPr/>
        </p:nvPicPr>
        <p:blipFill>
          <a:blip r:embed="rId3"/>
          <a:stretch/>
        </p:blipFill>
        <p:spPr>
          <a:xfrm>
            <a:off x="8300880" y="4321440"/>
            <a:ext cx="551520" cy="543600"/>
          </a:xfrm>
          <a:prstGeom prst="rect">
            <a:avLst/>
          </a:prstGeom>
          <a:ln>
            <a:noFill/>
          </a:ln>
        </p:spPr>
      </p:pic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4640" y="44640"/>
            <a:ext cx="9041400" cy="652680"/>
          </a:xfrm>
          <a:prstGeom prst="rect">
            <a:avLst/>
          </a:prstGeom>
        </p:spPr>
        <p:txBody>
          <a:bodyPr tIns="91440" bIns="91440" anchor="b"/>
          <a:p>
            <a:r>
              <a:rPr b="0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ldNum"/>
          </p:nvPr>
        </p:nvSpPr>
        <p:spPr>
          <a:xfrm>
            <a:off x="8601120" y="433476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>
              <a:lnSpc>
                <a:spcPct val="100000"/>
              </a:lnSpc>
            </a:pPr>
            <a:fld id="{5D2452C5-DB92-489C-B606-45EF149B2D87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bit.ly/jsapis" TargetMode="External"/><Relationship Id="rId2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s://discourse.mozilla-community.org/c/add-ons" TargetMode="External"/><Relationship Id="rId2" Type="http://schemas.openxmlformats.org/officeDocument/2006/relationships/hyperlink" Target="https://wiki.mozilla.org/Add-ons/Contribute" TargetMode="External"/><Relationship Id="rId3" Type="http://schemas.openxmlformats.org/officeDocument/2006/relationships/hyperlink" Target="https://bit.ly/addonscontribute" TargetMode="External"/><Relationship Id="rId4" Type="http://schemas.openxmlformats.org/officeDocument/2006/relationships/slideLayout" Target="../slideLayouts/slideLayout25.xml"/><Relationship Id="rId5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mzl.la/webextensions" TargetMode="External"/><Relationship Id="rId2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mzl.la/webextensions" TargetMode="External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191520" y="1583280"/>
            <a:ext cx="874764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br/>
            <a:r>
              <a:rPr b="1" i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Build Your Own Extension </a:t>
            </a:r>
            <a:br/>
            <a:r>
              <a:rPr b="1" i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for Firefox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685800" y="2635560"/>
            <a:ext cx="7772040" cy="784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i="1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[ Mozilla ASCOL]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6" name="Shape 73" descr=""/>
          <p:cNvPicPr/>
          <p:nvPr/>
        </p:nvPicPr>
        <p:blipFill>
          <a:blip r:embed="rId1"/>
          <a:stretch/>
        </p:blipFill>
        <p:spPr>
          <a:xfrm>
            <a:off x="253440" y="3044160"/>
            <a:ext cx="1845000" cy="1839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44640" y="2880"/>
            <a:ext cx="9028800" cy="652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i="1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What do you want to create?</a:t>
            </a: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TextShape 2"/>
          <p:cNvSpPr txBox="1"/>
          <p:nvPr/>
        </p:nvSpPr>
        <p:spPr>
          <a:xfrm>
            <a:off x="457200" y="938160"/>
            <a:ext cx="8229240" cy="3461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9960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Look at the available APIs at </a:t>
            </a:r>
            <a:r>
              <a:rPr b="1" lang="en-US" sz="2700" spc="-1" strike="noStrike" u="sng">
                <a:solidFill>
                  <a:srgbClr val="1155cc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  <a:hlinkClick r:id="rId1"/>
              </a:rPr>
              <a:t>https://bit.ly/jsapis</a:t>
            </a: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9960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Could you use them to solve a problem or add whimsy to your browser? </a:t>
            </a: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9960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What else do you want to create?</a:t>
            </a: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44640" y="44640"/>
            <a:ext cx="9041400" cy="65268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>
              <a:lnSpc>
                <a:spcPct val="100000"/>
              </a:lnSpc>
            </a:pPr>
            <a:r>
              <a:rPr b="1" i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Continue the Conversation!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504000" y="928800"/>
            <a:ext cx="8229240" cy="3461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Tweet to </a:t>
            </a: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@MozWebExt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Join IRC channels </a:t>
            </a: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#addons, #webextensions 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and </a:t>
            </a: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#extdev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Join the Telegram groups </a:t>
            </a: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@addonschat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 and </a:t>
            </a: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@addons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Follow and post to the Add-ons Discourse forum at</a:t>
            </a:r>
            <a:r>
              <a:rPr b="1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 </a:t>
            </a:r>
            <a:r>
              <a:rPr b="1" lang="en-US" sz="1800" spc="-1" strike="noStrike" u="sng">
                <a:solidFill>
                  <a:srgbClr val="1155cc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  <a:hlinkClick r:id="rId1"/>
              </a:rPr>
              <a:t>https://discourse.mozilla.com/c/add-ons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If you’re interested in add-ons and want to learn more about ways you can get involved with addons.mozilla.org, please visit:</a:t>
            </a:r>
            <a:r>
              <a:rPr b="0" lang="en-US" sz="1800" spc="-1" strike="noStrike" u="sng">
                <a:solidFill>
                  <a:srgbClr val="1155cc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  <a:hlinkClick r:id="rId2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800" spc="-1" strike="noStrike" u="sng">
                <a:solidFill>
                  <a:srgbClr val="1155cc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  <a:hlinkClick r:id="rId3"/>
              </a:rPr>
              <a:t>https://bit.ly/addonscontribute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311760" y="1710360"/>
            <a:ext cx="874764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1" i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Brainstorming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191520" y="1583280"/>
            <a:ext cx="874764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731880" y="1775880"/>
            <a:ext cx="7772040" cy="7844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i="1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Introduction to Browser Extensions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44640" y="2880"/>
            <a:ext cx="9028800" cy="652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457200" y="938160"/>
            <a:ext cx="8229240" cy="3461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What are add-ons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1868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Why build browser extensions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1868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Introduction to Web Extensions APIs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1868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Brainstorm ideas for extensions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44640" y="2880"/>
            <a:ext cx="9028800" cy="652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i="1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About Add-ons</a:t>
            </a: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TextShape 2"/>
          <p:cNvSpPr txBox="1"/>
          <p:nvPr/>
        </p:nvSpPr>
        <p:spPr>
          <a:xfrm>
            <a:off x="457200" y="938160"/>
            <a:ext cx="8229240" cy="3461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Use add-ons to personalize your browsing experience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Variety of uses: 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○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Organizing tabs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○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Language support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○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Blocking ads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○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… </a:t>
            </a: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and so much more! 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With WebExtensions APIs, extensions are easier than ever to create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Compatible with Firefox, Chrome, and Opera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44640" y="2880"/>
            <a:ext cx="9028800" cy="652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i="1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Why Create Extensions? </a:t>
            </a: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457200" y="938160"/>
            <a:ext cx="8229240" cy="3461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Solve a particular problem 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1868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Build something useful 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1868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Prototype an app 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1868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Add whimsy and fun to the web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44640" y="2880"/>
            <a:ext cx="9028800" cy="652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i="1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What Are WebExensions APIs? </a:t>
            </a: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444600" y="720000"/>
            <a:ext cx="8229240" cy="3461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Cross-browser system for developing add-ons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Written using standard Web technologies -- JavaScript, HTML, and CSS - plus some dedicated JavaScript APIs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Compatible with multi-process Firefox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With some minor changes, you can run the same extension code on Firefox, Chrome, Opera, and Edge. 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For more information, see </a:t>
            </a:r>
            <a:r>
              <a:rPr b="1" i="1" lang="en-US" sz="2200" spc="-1" strike="noStrike" u="sng">
                <a:solidFill>
                  <a:srgbClr val="1155cc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  <a:hlinkClick r:id="rId1"/>
              </a:rPr>
              <a:t>mzl.la/webextensions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44640" y="2880"/>
            <a:ext cx="9028800" cy="652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i="1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What Are WebExensions APIs? </a:t>
            </a: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TextShape 2"/>
          <p:cNvSpPr txBox="1"/>
          <p:nvPr/>
        </p:nvSpPr>
        <p:spPr>
          <a:xfrm>
            <a:off x="444600" y="720000"/>
            <a:ext cx="8229240" cy="34610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Cross-browser system for developing add-ons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Written using standard Web technologies -- JavaScript, HTML, and CSS - plus some dedicated JavaScript APIs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Compatible with multi-process Firefox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With some minor changes, you can run the same extension code on Firefox, Chrome, Opera, and Edge. 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36792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For more information, see </a:t>
            </a:r>
            <a:r>
              <a:rPr b="1" i="1" lang="en-US" sz="2200" spc="-1" strike="noStrike" u="sng">
                <a:solidFill>
                  <a:srgbClr val="1155cc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  <a:hlinkClick r:id="rId1"/>
              </a:rPr>
              <a:t>mzl.la/webextensions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44640" y="2880"/>
            <a:ext cx="9028800" cy="652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1" i="1" lang="en-US" sz="27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Explore Extensions</a:t>
            </a:r>
            <a:endParaRPr b="0" lang="en-US" sz="27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TextShape 2"/>
          <p:cNvSpPr txBox="1"/>
          <p:nvPr/>
        </p:nvSpPr>
        <p:spPr>
          <a:xfrm>
            <a:off x="457200" y="938160"/>
            <a:ext cx="8229240" cy="18622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41868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Search addons.mozilla.org and test extensions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18680">
              <a:lnSpc>
                <a:spcPct val="100000"/>
              </a:lnSpc>
              <a:buClr>
                <a:srgbClr val="ffffff"/>
              </a:buClr>
              <a:buFont typeface="Open Sans"/>
              <a:buChar char="●"/>
            </a:pPr>
            <a:r>
              <a:rPr b="0" lang="en-US" sz="3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What do you like/not like about them? </a:t>
            </a:r>
            <a:endParaRPr b="0" lang="en-US" sz="3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>
            <a:off x="457200" y="3159000"/>
            <a:ext cx="7909200" cy="193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311760" y="1710360"/>
            <a:ext cx="8747640" cy="115956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1" i="1" lang="en-US" sz="4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Demo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Application>LibreOffice/5.3.7.2.0$Linux_X86_64 LibreOffice_project/30m0$Build-2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2017-12-19T20:36:22Z</dcterms:modified>
  <cp:revision>1</cp:revision>
  <dc:subject/>
  <dc:title/>
</cp:coreProperties>
</file>